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Dosis Light"/>
      <p:regular r:id="rId19"/>
      <p:bold r:id="rId20"/>
    </p:embeddedFont>
    <p:embeddedFont>
      <p:font typeface="Dosis"/>
      <p:regular r:id="rId21"/>
      <p:bold r:id="rId22"/>
    </p:embeddedFont>
    <p:embeddedFont>
      <p:font typeface="Titillium Web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Light-bold.fntdata"/><Relationship Id="rId22" Type="http://schemas.openxmlformats.org/officeDocument/2006/relationships/font" Target="fonts/Dosis-bold.fntdata"/><Relationship Id="rId21" Type="http://schemas.openxmlformats.org/officeDocument/2006/relationships/font" Target="fonts/Dosis-regular.fntdata"/><Relationship Id="rId24" Type="http://schemas.openxmlformats.org/officeDocument/2006/relationships/font" Target="fonts/TitilliumWebLight-bold.fntdata"/><Relationship Id="rId23" Type="http://schemas.openxmlformats.org/officeDocument/2006/relationships/font" Target="fonts/TitilliumWeb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Light-boldItalic.fntdata"/><Relationship Id="rId25" Type="http://schemas.openxmlformats.org/officeDocument/2006/relationships/font" Target="fonts/TitilliumWeb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DosisLigh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4" name="Google Shape;38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5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4541662d37_0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7" name="Google Shape;3927;g4541662d3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5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g4541662d37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7" name="Google Shape;3937;g4541662d3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5" name="Shape 3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6" name="Google Shape;3946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7" name="Google Shape;39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3" name="Google Shape;39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2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4" name="Google Shape;39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3" name="Google Shape;38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7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9" name="Google Shape;38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8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4541662d37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0" name="Google Shape;3860;g4541662d3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4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6" name="Google Shape;38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3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5" name="Google Shape;38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3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4541662d37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5" name="Google Shape;3895;g4541662d3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2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g4541662d37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4" name="Google Shape;3904;g4541662d3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3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g4541662d37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5" name="Google Shape;3915;g4541662d3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3B5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Light"/>
              <a:buNone/>
              <a:defRPr b="0" i="0" sz="60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1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grpSp>
        <p:nvGrpSpPr>
          <p:cNvPr id="3280" name="Google Shape;3280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81" name="Google Shape;3281;p11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339" name="Google Shape;3339;p11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11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11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1" name="Google Shape;3401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402" name="Google Shape;3402;p11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11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11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3" name="Google Shape;3503;p11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3504" name="Google Shape;3504;p11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1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11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11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11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11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11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11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11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1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1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1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1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11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1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1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4" name="Google Shape;3554;p1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555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12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None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</a:lstStyle>
          <a:p/>
        </p:txBody>
      </p:sp>
      <p:grpSp>
        <p:nvGrpSpPr>
          <p:cNvPr id="3557" name="Google Shape;3557;p12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558" name="Google Shape;3558;p12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2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2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2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2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5" name="Google Shape;3615;p12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616" name="Google Shape;3616;p12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2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2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2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12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12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12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12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12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12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12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12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12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12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12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12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12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12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12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12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12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12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12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12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12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2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2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2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12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12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12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12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12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12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2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2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2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2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2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2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2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2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2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12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12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2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2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2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2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2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2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2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2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2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2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2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2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2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12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12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2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2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12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679" name="Google Shape;3679;p12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2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12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12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2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12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12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12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12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12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12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12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12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12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12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12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12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12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2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12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12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12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12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2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2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2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2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12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2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2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2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2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2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2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12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12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12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2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2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2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2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2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2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2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2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2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12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12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0" name="Google Shape;3780;p12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3781" name="Google Shape;3781;p12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12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12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12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12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12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12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2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2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2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2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12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12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12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2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2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12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12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2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2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12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12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2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12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12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2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2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2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12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12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12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12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2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2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2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2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2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2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2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2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2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12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12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2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2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12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12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12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1" name="Google Shape;3831;p1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528" name="Google Shape;528;p3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▪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●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○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■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529" name="Google Shape;529;p3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▪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▫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●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○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800"/>
              <a:buFont typeface="Titillium Web Light"/>
              <a:buChar char="■"/>
              <a:defRPr b="0" i="0" sz="18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grpSp>
        <p:nvGrpSpPr>
          <p:cNvPr id="530" name="Google Shape;530;p3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531" name="Google Shape;531;p3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589" name="Google Shape;589;p3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3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652" name="Google Shape;652;p3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3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754" name="Google Shape;754;p3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4" name="Google Shape;804;p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4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807" name="Google Shape;807;p4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4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865" name="Google Shape;865;p4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7" name="Google Shape;927;p4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928" name="Google Shape;928;p4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4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1030" name="Google Shape;1030;p4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0" name="Google Shape;1080;p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5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  <a:defRPr b="0" i="0" sz="48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1083" name="Google Shape;1083;p5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Titillium Web Light"/>
              <a:buNone/>
              <a:defRPr b="0" i="0" sz="24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Font typeface="Titillium Web Light"/>
              <a:buNone/>
              <a:defRPr b="0" i="0" sz="3000" u="none" cap="none" strike="noStrike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grpSp>
        <p:nvGrpSpPr>
          <p:cNvPr id="1084" name="Google Shape;1084;p5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85" name="Google Shape;1085;p5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5" name="Google Shape;1165;p5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66" name="Google Shape;1166;p5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5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86" name="Google Shape;1286;p5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5" name="Google Shape;1495;p5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96" name="Google Shape;1496;p5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0B87A1"/>
        </a:solidFill>
      </p:bgPr>
    </p:bg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6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▪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▫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419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▫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4191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▫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419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▫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4191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▫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419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●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4191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○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4191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Light"/>
              <a:buChar char="■"/>
              <a:defRPr b="0" i="1" sz="3000" u="none" cap="none" strike="noStrike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1601" name="Google Shape;1601;p6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" sz="12000" u="none" cap="none" strike="noStrike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b="0" i="0" sz="12000" u="none" cap="none" strike="noStrike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602" name="Google Shape;1602;p6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603" name="Google Shape;1603;p6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6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684" name="Google Shape;1684;p6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3" name="Google Shape;1803;p6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804" name="Google Shape;1804;p6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6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3" name="Google Shape;2013;p6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2014" name="Google Shape;2014;p6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6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7" name="Google Shape;2117;p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2120" name="Google Shape;2120;p7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grpSp>
        <p:nvGrpSpPr>
          <p:cNvPr id="2121" name="Google Shape;2121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2" name="Google Shape;2122;p7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9" name="Google Shape;2179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0" name="Google Shape;2180;p7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2" name="Google Shape;2242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3" name="Google Shape;2243;p7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4" name="Google Shape;2344;p7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2345" name="Google Shape;2345;p7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5" name="Google Shape;2395;p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rgbClr val="003B5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oogle Shape;2397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398" name="Google Shape;2398;p8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5" name="Google Shape;2455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56" name="Google Shape;2456;p8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8" name="Google Shape;2518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19" name="Google Shape;2519;p8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8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2621" name="Google Shape;2621;p8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1" name="Google Shape;2671;p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9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2674" name="Google Shape;2674;p9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▪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●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○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■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2675" name="Google Shape;2675;p9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▪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●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○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■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2676" name="Google Shape;2676;p9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▪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▫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●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○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1600"/>
              <a:buFont typeface="Titillium Web Light"/>
              <a:buChar char="■"/>
              <a:defRPr b="0" i="0" sz="16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grpSp>
        <p:nvGrpSpPr>
          <p:cNvPr id="2677" name="Google Shape;2677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78" name="Google Shape;2678;p9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9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9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5" name="Google Shape;2735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6" name="Google Shape;2736;p9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8" name="Google Shape;2798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799" name="Google Shape;2799;p9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0" name="Google Shape;2900;p9"/>
          <p:cNvGrpSpPr/>
          <p:nvPr/>
        </p:nvGrpSpPr>
        <p:grpSpPr>
          <a:xfrm rot="10800000">
            <a:off x="7682450" y="28707"/>
            <a:ext cx="1140783" cy="5086302"/>
            <a:chOff x="5608825" y="238125"/>
            <a:chExt cx="1174975" cy="5238750"/>
          </a:xfrm>
        </p:grpSpPr>
        <p:sp>
          <p:nvSpPr>
            <p:cNvPr id="2901" name="Google Shape;2901;p9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1" name="Google Shape;2951;p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bg>
      <p:bgPr>
        <a:solidFill>
          <a:srgbClr val="1D1D1B"/>
        </a:solidFill>
      </p:bgPr>
    </p:bg>
    <p:spTree>
      <p:nvGrpSpPr>
        <p:cNvPr id="2952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3" name="Google Shape;2953;p10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2954" name="Google Shape;2954;p10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0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0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0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0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0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0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0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0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10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10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0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10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10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0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0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10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10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0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10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10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10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10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10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10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0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10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10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10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10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10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10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0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0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0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0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0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0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0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10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10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0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0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0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0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0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0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0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0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0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10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10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10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10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10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10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0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0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0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0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0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0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0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0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10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10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10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10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0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0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0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0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0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0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0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10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10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0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0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0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0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0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0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0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0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0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0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0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0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0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0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0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0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0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0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0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10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10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10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10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0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0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0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0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0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0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0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0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10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10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10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10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10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0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0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0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0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0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0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0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0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0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0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0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0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0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0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0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0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0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0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0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0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0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0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0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0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0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0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0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0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0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0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0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0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0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0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0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0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0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0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0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0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0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0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0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0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0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0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0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0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5" name="Google Shape;3115;p10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116" name="Google Shape;3116;p10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0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0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0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0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0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0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0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0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0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0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0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0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0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0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10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10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10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10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10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10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10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10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10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10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10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10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10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10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10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10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10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10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10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10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10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10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10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10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10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10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10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10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10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10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10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10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10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10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10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10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10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10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10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10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10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10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10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10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10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10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10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10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10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10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10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10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10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10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10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10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10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10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10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10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10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10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10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10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10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10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10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10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10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10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10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10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10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10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10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10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10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10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10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10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10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10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10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10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10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10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10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10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10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10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10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10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10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10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10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10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10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10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10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10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10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10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10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10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10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10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10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10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10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10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10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10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10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10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10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10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10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10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10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10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10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10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10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10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10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10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10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10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10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10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10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10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10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10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10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10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10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10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10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10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10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10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10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10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10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10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7" name="Google Shape;3277;p1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b="0" i="0" sz="36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b="0" i="0" sz="2400" u="none" cap="none" strike="noStrik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://azbuka.e-school67.ru/" TargetMode="External"/><Relationship Id="rId5" Type="http://schemas.openxmlformats.org/officeDocument/2006/relationships/hyperlink" Target="http://azbuka.e-school67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/>
          <p:nvPr>
            <p:ph type="ctrTitle"/>
          </p:nvPr>
        </p:nvSpPr>
        <p:spPr>
          <a:xfrm>
            <a:off x="485075" y="1449825"/>
            <a:ext cx="56349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8FD6CD"/>
                </a:solidFill>
                <a:latin typeface="Arial"/>
                <a:ea typeface="Arial"/>
                <a:cs typeface="Arial"/>
                <a:sym typeface="Arial"/>
              </a:rPr>
              <a:t>Геймификация в естественнонаучном образовании как ресурс успешной реализации особых образовательных потребностей обучающихся с ОВЗ</a:t>
            </a:r>
            <a:endParaRPr sz="2600">
              <a:solidFill>
                <a:srgbClr val="8FD6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7" name="Google Shape;3837;p13"/>
          <p:cNvSpPr/>
          <p:nvPr/>
        </p:nvSpPr>
        <p:spPr>
          <a:xfrm>
            <a:off x="434975" y="195375"/>
            <a:ext cx="5039700" cy="1008900"/>
          </a:xfrm>
          <a:prstGeom prst="rect">
            <a:avLst/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8" name="Google Shape;383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325" y="195425"/>
            <a:ext cx="3768999" cy="10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9" name="Google Shape;3839;p13"/>
          <p:cNvSpPr/>
          <p:nvPr/>
        </p:nvSpPr>
        <p:spPr>
          <a:xfrm>
            <a:off x="485075" y="3863600"/>
            <a:ext cx="5086200" cy="1008900"/>
          </a:xfrm>
          <a:prstGeom prst="rect">
            <a:avLst/>
          </a:pr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0" name="Google Shape;3840;p13"/>
          <p:cNvSpPr txBox="1"/>
          <p:nvPr/>
        </p:nvSpPr>
        <p:spPr>
          <a:xfrm>
            <a:off x="485075" y="3863600"/>
            <a:ext cx="50397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1597F"/>
                </a:solidFill>
              </a:rPr>
              <a:t>Лавринова Ирина Игоревна</a:t>
            </a:r>
            <a:r>
              <a:rPr lang="en">
                <a:solidFill>
                  <a:srgbClr val="01597F"/>
                </a:solidFill>
              </a:rPr>
              <a:t>, учитель информатики ОГБОУ «Центр образования для детей с особыми образовательными потребностями г. Смоленска»</a:t>
            </a:r>
            <a:endParaRPr>
              <a:solidFill>
                <a:srgbClr val="01597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8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22"/>
          <p:cNvSpPr txBox="1"/>
          <p:nvPr>
            <p:ph idx="4294967295" type="ctrTitle"/>
          </p:nvPr>
        </p:nvSpPr>
        <p:spPr>
          <a:xfrm>
            <a:off x="520875" y="138775"/>
            <a:ext cx="7375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ПРИМЕРЫ РЕАЛИЗАЦИИ ВЕБ-КВЕСТОВ</a:t>
            </a:r>
            <a:endParaRPr i="0" sz="24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0" name="Google Shape;3930;p22"/>
          <p:cNvSpPr txBox="1"/>
          <p:nvPr>
            <p:ph idx="4294967295" type="subTitle"/>
          </p:nvPr>
        </p:nvSpPr>
        <p:spPr>
          <a:xfrm>
            <a:off x="136850" y="1271150"/>
            <a:ext cx="69141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ЖИВАЯ КНИГА “КОМПЬЮТЕРНАЯ АЗБУКА”</a:t>
            </a:r>
            <a:endParaRPr i="0"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p2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3932" name="Google Shape;3932;p22"/>
          <p:cNvSpPr txBox="1"/>
          <p:nvPr/>
        </p:nvSpPr>
        <p:spPr>
          <a:xfrm>
            <a:off x="1070525" y="585975"/>
            <a:ext cx="5980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Из опыта работы ОГБОУ “Центр образования для детей </a:t>
            </a:r>
            <a:b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</a:b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с особыми образовательными потребностями г. Смоленска”</a:t>
            </a:r>
            <a:endParaRPr>
              <a:solidFill>
                <a:srgbClr val="FFFFFF"/>
              </a:solidFill>
              <a:highlight>
                <a:srgbClr val="01597F"/>
              </a:highlight>
            </a:endParaRPr>
          </a:p>
        </p:txBody>
      </p:sp>
      <p:pic>
        <p:nvPicPr>
          <p:cNvPr id="3933" name="Google Shape;39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75" y="1891975"/>
            <a:ext cx="3618367" cy="28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4" name="Google Shape;39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654" y="1891975"/>
            <a:ext cx="3909047" cy="280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8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p23"/>
          <p:cNvSpPr txBox="1"/>
          <p:nvPr>
            <p:ph idx="4294967295" type="ctrTitle"/>
          </p:nvPr>
        </p:nvSpPr>
        <p:spPr>
          <a:xfrm>
            <a:off x="520875" y="138775"/>
            <a:ext cx="7375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ПРИМЕРЫ РЕАЛИЗАЦИИ ВЕБ-КВЕСТОВ</a:t>
            </a:r>
            <a:endParaRPr i="0" sz="24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23"/>
          <p:cNvSpPr txBox="1"/>
          <p:nvPr>
            <p:ph idx="4294967295" type="subTitle"/>
          </p:nvPr>
        </p:nvSpPr>
        <p:spPr>
          <a:xfrm>
            <a:off x="136850" y="1271150"/>
            <a:ext cx="69141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ЖИВАЯ КНИГА “КОМПЬЮТЕРНАЯ АЗБУКА”</a:t>
            </a:r>
            <a:endParaRPr i="0"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Google Shape;3941;p2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3942" name="Google Shape;3942;p23"/>
          <p:cNvSpPr txBox="1"/>
          <p:nvPr/>
        </p:nvSpPr>
        <p:spPr>
          <a:xfrm>
            <a:off x="1070525" y="585975"/>
            <a:ext cx="5980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Из опыта работы ОГБОУ “Центр образования для детей </a:t>
            </a:r>
            <a:b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</a:b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с особыми образовательными потребностями г. Смоленска”</a:t>
            </a:r>
            <a:endParaRPr>
              <a:solidFill>
                <a:srgbClr val="FFFFFF"/>
              </a:solidFill>
              <a:highlight>
                <a:srgbClr val="01597F"/>
              </a:highlight>
            </a:endParaRPr>
          </a:p>
        </p:txBody>
      </p:sp>
      <p:pic>
        <p:nvPicPr>
          <p:cNvPr id="3943" name="Google Shape;39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50" y="1912850"/>
            <a:ext cx="3543528" cy="24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4" name="Google Shape;39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175" y="1912850"/>
            <a:ext cx="3551150" cy="24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48" name="Shape 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9" name="Google Shape;3949;p24"/>
          <p:cNvSpPr txBox="1"/>
          <p:nvPr>
            <p:ph idx="4294967295" type="title"/>
          </p:nvPr>
        </p:nvSpPr>
        <p:spPr>
          <a:xfrm>
            <a:off x="1395750" y="153400"/>
            <a:ext cx="61479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B87A1"/>
                </a:highlight>
                <a:latin typeface="Arial"/>
                <a:ea typeface="Arial"/>
                <a:cs typeface="Arial"/>
                <a:sym typeface="Arial"/>
              </a:rPr>
              <a:t>ЗАЧЕМ ВКЛЮЧАТЬ ГЕЙМИФИКАЦИЮ В ОБРАЗОВАТЕЛЬНЫЙ ПРОЦЕСС?</a:t>
            </a:r>
            <a:endParaRPr i="0" sz="2400" u="none" cap="none" strike="noStrike">
              <a:solidFill>
                <a:srgbClr val="FFFFFF"/>
              </a:solidFill>
              <a:highlight>
                <a:srgbClr val="0B87A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0" name="Google Shape;3950;p2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FFFFFF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4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p25"/>
          <p:cNvSpPr txBox="1"/>
          <p:nvPr>
            <p:ph idx="1" type="body"/>
          </p:nvPr>
        </p:nvSpPr>
        <p:spPr>
          <a:xfrm>
            <a:off x="759350" y="8034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Сделать обучение более мотивирующим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Сделать обучение более инновационным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Сделать обучение более функциональным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Сделать обучение более интересным и приятным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Создать для обучающихся с ОВЗ максимально комфортные условия для самовыражения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6" name="Google Shape;3956;p2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grpSp>
        <p:nvGrpSpPr>
          <p:cNvPr id="3957" name="Google Shape;3957;p25"/>
          <p:cNvGrpSpPr/>
          <p:nvPr/>
        </p:nvGrpSpPr>
        <p:grpSpPr>
          <a:xfrm>
            <a:off x="289028" y="963628"/>
            <a:ext cx="351204" cy="324661"/>
            <a:chOff x="5975075" y="2327500"/>
            <a:chExt cx="420100" cy="388350"/>
          </a:xfrm>
        </p:grpSpPr>
        <p:sp>
          <p:nvSpPr>
            <p:cNvPr id="3958" name="Google Shape;3958;p2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D3EBD5">
                <a:alpha val="83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D3EBD5">
                <a:alpha val="83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0" name="Google Shape;3960;p25"/>
          <p:cNvGrpSpPr/>
          <p:nvPr/>
        </p:nvGrpSpPr>
        <p:grpSpPr>
          <a:xfrm>
            <a:off x="289028" y="1395078"/>
            <a:ext cx="351204" cy="324661"/>
            <a:chOff x="5975075" y="2327500"/>
            <a:chExt cx="420100" cy="388350"/>
          </a:xfrm>
        </p:grpSpPr>
        <p:sp>
          <p:nvSpPr>
            <p:cNvPr id="3961" name="Google Shape;3961;p2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3" name="Google Shape;3963;p25"/>
          <p:cNvGrpSpPr/>
          <p:nvPr/>
        </p:nvGrpSpPr>
        <p:grpSpPr>
          <a:xfrm>
            <a:off x="289028" y="1826528"/>
            <a:ext cx="351204" cy="324661"/>
            <a:chOff x="5975075" y="2327500"/>
            <a:chExt cx="420100" cy="388350"/>
          </a:xfrm>
        </p:grpSpPr>
        <p:sp>
          <p:nvSpPr>
            <p:cNvPr id="3964" name="Google Shape;3964;p2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25"/>
          <p:cNvGrpSpPr/>
          <p:nvPr/>
        </p:nvGrpSpPr>
        <p:grpSpPr>
          <a:xfrm>
            <a:off x="289028" y="2332328"/>
            <a:ext cx="351204" cy="324661"/>
            <a:chOff x="5975075" y="2327500"/>
            <a:chExt cx="420100" cy="388350"/>
          </a:xfrm>
        </p:grpSpPr>
        <p:sp>
          <p:nvSpPr>
            <p:cNvPr id="3967" name="Google Shape;3967;p2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9" name="Google Shape;3969;p25"/>
          <p:cNvGrpSpPr/>
          <p:nvPr/>
        </p:nvGrpSpPr>
        <p:grpSpPr>
          <a:xfrm>
            <a:off x="289028" y="3107903"/>
            <a:ext cx="351204" cy="324661"/>
            <a:chOff x="5975075" y="2327500"/>
            <a:chExt cx="420100" cy="388350"/>
          </a:xfrm>
        </p:grpSpPr>
        <p:sp>
          <p:nvSpPr>
            <p:cNvPr id="3970" name="Google Shape;3970;p2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5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p26"/>
          <p:cNvSpPr txBox="1"/>
          <p:nvPr>
            <p:ph idx="4294967295" type="ctrTitle"/>
          </p:nvPr>
        </p:nvSpPr>
        <p:spPr>
          <a:xfrm>
            <a:off x="685800" y="745150"/>
            <a:ext cx="5629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>
                <a:solidFill>
                  <a:srgbClr val="80BFB7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i="0" u="none" cap="none" strike="noStrike">
              <a:solidFill>
                <a:srgbClr val="80BF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7" name="Google Shape;3977;p26"/>
          <p:cNvSpPr txBox="1"/>
          <p:nvPr>
            <p:ph idx="4294967295" type="subTitle"/>
          </p:nvPr>
        </p:nvSpPr>
        <p:spPr>
          <a:xfrm>
            <a:off x="685800" y="1944725"/>
            <a:ext cx="4863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solidFill>
                  <a:srgbClr val="D3EBD5"/>
                </a:solidFill>
                <a:highlight>
                  <a:srgbClr val="01597F"/>
                </a:highlight>
                <a:latin typeface="Arial"/>
                <a:ea typeface="Arial"/>
                <a:cs typeface="Arial"/>
                <a:sym typeface="Arial"/>
              </a:rPr>
              <a:t>Остались вопросы?</a:t>
            </a:r>
            <a:endParaRPr>
              <a:solidFill>
                <a:srgbClr val="D3EBD5"/>
              </a:solidFill>
              <a:highlight>
                <a:srgbClr val="01597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solidFill>
                  <a:srgbClr val="D3EBD5"/>
                </a:solidFill>
                <a:highlight>
                  <a:srgbClr val="01597F"/>
                </a:highlight>
                <a:latin typeface="Arial"/>
                <a:ea typeface="Arial"/>
                <a:cs typeface="Arial"/>
                <a:sym typeface="Arial"/>
              </a:rPr>
              <a:t>Свяжитесь с нами!</a:t>
            </a:r>
            <a:endParaRPr>
              <a:solidFill>
                <a:srgbClr val="D3EBD5"/>
              </a:solidFill>
              <a:highlight>
                <a:srgbClr val="01597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8" name="Google Shape;3978;p26"/>
          <p:cNvSpPr txBox="1"/>
          <p:nvPr>
            <p:ph idx="4294967295" type="body"/>
          </p:nvPr>
        </p:nvSpPr>
        <p:spPr>
          <a:xfrm>
            <a:off x="685800" y="3048227"/>
            <a:ext cx="4863900" cy="16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solidFill>
                  <a:srgbClr val="D3EBD5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>
                <a:solidFill>
                  <a:srgbClr val="D3EBD5"/>
                </a:solidFill>
                <a:latin typeface="Arial"/>
                <a:ea typeface="Arial"/>
                <a:cs typeface="Arial"/>
                <a:sym typeface="Arial"/>
              </a:rPr>
              <a:t>mail: lavrinova.ii@dist67.ru</a:t>
            </a:r>
            <a:endParaRPr>
              <a:solidFill>
                <a:srgbClr val="D3EB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lang="en">
                <a:solidFill>
                  <a:srgbClr val="D3EBD5"/>
                </a:solidFill>
                <a:latin typeface="Arial"/>
                <a:ea typeface="Arial"/>
                <a:cs typeface="Arial"/>
                <a:sym typeface="Arial"/>
              </a:rPr>
              <a:t>Сайт ОУ: e-school67.ru</a:t>
            </a:r>
            <a:endParaRPr i="0" sz="2400" u="none" cap="none" strike="noStrike">
              <a:solidFill>
                <a:srgbClr val="D3E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9" name="Google Shape;3979;p2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0BFB7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80BFB7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3980" name="Google Shape;3980;p26"/>
          <p:cNvSpPr/>
          <p:nvPr/>
        </p:nvSpPr>
        <p:spPr>
          <a:xfrm>
            <a:off x="589955" y="310306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D3E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4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/>
          <p:nvPr>
            <p:ph type="ctrTitle"/>
          </p:nvPr>
        </p:nvSpPr>
        <p:spPr>
          <a:xfrm>
            <a:off x="492600" y="2050276"/>
            <a:ext cx="5462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ГЕЙМИФИКАЦИЯ</a:t>
            </a:r>
            <a:endParaRPr b="1" i="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6" name="Google Shape;3846;p14"/>
          <p:cNvSpPr txBox="1"/>
          <p:nvPr>
            <p:ph idx="1" type="subTitle"/>
          </p:nvPr>
        </p:nvSpPr>
        <p:spPr>
          <a:xfrm>
            <a:off x="561275" y="3362476"/>
            <a:ext cx="56238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Titillium Web Light"/>
              <a:buNone/>
            </a:pPr>
            <a:r>
              <a:rPr lang="en">
                <a:solidFill>
                  <a:srgbClr val="003B55"/>
                </a:solidFill>
                <a:latin typeface="Arial"/>
                <a:ea typeface="Arial"/>
                <a:cs typeface="Arial"/>
                <a:sym typeface="Arial"/>
              </a:rPr>
              <a:t>применение методов проектирования игры для неигровых областей, таких как социальные проекты, обучение</a:t>
            </a:r>
            <a:endParaRPr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0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15"/>
          <p:cNvSpPr txBox="1"/>
          <p:nvPr>
            <p:ph type="title"/>
          </p:nvPr>
        </p:nvSpPr>
        <p:spPr>
          <a:xfrm>
            <a:off x="158125" y="134825"/>
            <a:ext cx="747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Основные аспекты геймификации</a:t>
            </a:r>
            <a:endParaRPr i="0" sz="36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2" name="Google Shape;3852;p15"/>
          <p:cNvSpPr/>
          <p:nvPr/>
        </p:nvSpPr>
        <p:spPr>
          <a:xfrm>
            <a:off x="2052489" y="14418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80BF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003B55"/>
                </a:solidFill>
              </a:rPr>
              <a:t>механика</a:t>
            </a:r>
            <a:endParaRPr i="0" sz="2000" u="none" cap="none" strike="noStrike">
              <a:solidFill>
                <a:srgbClr val="003B55"/>
              </a:solidFill>
            </a:endParaRPr>
          </a:p>
        </p:txBody>
      </p:sp>
      <p:sp>
        <p:nvSpPr>
          <p:cNvPr id="3853" name="Google Shape;3853;p15"/>
          <p:cNvSpPr/>
          <p:nvPr/>
        </p:nvSpPr>
        <p:spPr>
          <a:xfrm>
            <a:off x="230364" y="14418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D3E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003B55"/>
                </a:solidFill>
              </a:rPr>
              <a:t>динамика</a:t>
            </a:r>
            <a:endParaRPr i="0" sz="2000" u="none" cap="none" strike="noStrike">
              <a:solidFill>
                <a:srgbClr val="003B55"/>
              </a:solidFill>
            </a:endParaRPr>
          </a:p>
        </p:txBody>
      </p:sp>
      <p:sp>
        <p:nvSpPr>
          <p:cNvPr id="3854" name="Google Shape;3854;p15"/>
          <p:cNvSpPr/>
          <p:nvPr/>
        </p:nvSpPr>
        <p:spPr>
          <a:xfrm>
            <a:off x="3874614" y="14418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rgbClr val="003B55"/>
                </a:solidFill>
              </a:rPr>
              <a:t>эстетика</a:t>
            </a:r>
            <a:endParaRPr i="0" sz="2000" u="none" cap="none" strike="noStrike">
              <a:solidFill>
                <a:srgbClr val="003B55"/>
              </a:solidFill>
            </a:endParaRPr>
          </a:p>
        </p:txBody>
      </p:sp>
      <p:sp>
        <p:nvSpPr>
          <p:cNvPr id="3855" name="Google Shape;3855;p1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i="0" lang="en" sz="1200" u="none" cap="none" strike="noStrike">
                <a:solidFill>
                  <a:srgbClr val="0B87A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6" name="Google Shape;3856;p15"/>
          <p:cNvSpPr/>
          <p:nvPr/>
        </p:nvSpPr>
        <p:spPr>
          <a:xfrm>
            <a:off x="5773989" y="1441825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15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57" name="Google Shape;3857;p15"/>
          <p:cNvSpPr txBox="1"/>
          <p:nvPr/>
        </p:nvSpPr>
        <p:spPr>
          <a:xfrm>
            <a:off x="5944250" y="2131675"/>
            <a:ext cx="19449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</a:t>
            </a:r>
            <a:r>
              <a:rPr lang="en" sz="1800"/>
              <a:t>оциальное взаимодействие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16"/>
          <p:cNvSpPr txBox="1"/>
          <p:nvPr>
            <p:ph type="ctrTitle"/>
          </p:nvPr>
        </p:nvSpPr>
        <p:spPr>
          <a:xfrm>
            <a:off x="405875" y="431900"/>
            <a:ext cx="59346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4800"/>
              <a:buFont typeface="Dosis Light"/>
              <a:buNone/>
            </a:pPr>
            <a:r>
              <a:rPr b="1" lang="en" sz="3600">
                <a:latin typeface="Arial"/>
                <a:ea typeface="Arial"/>
                <a:cs typeface="Arial"/>
                <a:sym typeface="Arial"/>
              </a:rPr>
              <a:t>Образовательный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 КВЕСТ</a:t>
            </a:r>
            <a:endParaRPr b="1" i="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3" name="Google Shape;3863;p16"/>
          <p:cNvSpPr txBox="1"/>
          <p:nvPr>
            <p:ph idx="1" type="subTitle"/>
          </p:nvPr>
        </p:nvSpPr>
        <p:spPr>
          <a:xfrm>
            <a:off x="381275" y="1771975"/>
            <a:ext cx="59838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Font typeface="Titillium Web Light"/>
              <a:buNone/>
            </a:pPr>
            <a:r>
              <a:rPr lang="en">
                <a:solidFill>
                  <a:srgbClr val="003B55"/>
                </a:solidFill>
                <a:latin typeface="Arial"/>
                <a:ea typeface="Arial"/>
                <a:cs typeface="Arial"/>
                <a:sym typeface="Arial"/>
              </a:rPr>
              <a:t>специальным образом организованный вид исследовательской деятельности, для выполнения которой обучающиеся осуществляют поиск информации по указанным адресам и ссылкам.</a:t>
            </a:r>
            <a:endParaRPr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7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17"/>
          <p:cNvSpPr txBox="1"/>
          <p:nvPr>
            <p:ph type="title"/>
          </p:nvPr>
        </p:nvSpPr>
        <p:spPr>
          <a:xfrm>
            <a:off x="663500" y="27432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Виды заданий для образовательных КВЕСТОВ*</a:t>
            </a:r>
            <a:endParaRPr i="0" sz="30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9" name="Google Shape;3869;p17"/>
          <p:cNvSpPr/>
          <p:nvPr/>
        </p:nvSpPr>
        <p:spPr>
          <a:xfrm>
            <a:off x="816950" y="1233100"/>
            <a:ext cx="1562700" cy="672300"/>
          </a:xfrm>
          <a:prstGeom prst="rect">
            <a:avLst/>
          </a:prstGeom>
          <a:noFill/>
          <a:ln cap="flat" cmpd="sng" w="76200">
            <a:solidFill>
              <a:srgbClr val="D3E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3B55"/>
                </a:solidFill>
              </a:rPr>
              <a:t>пересказ</a:t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70" name="Google Shape;3870;p17"/>
          <p:cNvSpPr/>
          <p:nvPr/>
        </p:nvSpPr>
        <p:spPr>
          <a:xfrm>
            <a:off x="5708450" y="1233100"/>
            <a:ext cx="1562700" cy="672300"/>
          </a:xfrm>
          <a:prstGeom prst="rect">
            <a:avLst/>
          </a:prstGeom>
          <a:noFill/>
          <a:ln cap="flat" cmpd="sng" w="76200">
            <a:solidFill>
              <a:srgbClr val="0B87A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3B55"/>
                </a:solidFill>
              </a:rPr>
              <a:t>убеждение</a:t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71" name="Google Shape;3871;p17"/>
          <p:cNvSpPr/>
          <p:nvPr/>
        </p:nvSpPr>
        <p:spPr>
          <a:xfrm>
            <a:off x="3262700" y="1233100"/>
            <a:ext cx="1562700" cy="672300"/>
          </a:xfrm>
          <a:prstGeom prst="rect">
            <a:avLst/>
          </a:prstGeom>
          <a:noFill/>
          <a:ln cap="flat" cmpd="sng" w="76200">
            <a:solidFill>
              <a:srgbClr val="80BF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rgbClr val="003B55"/>
                </a:solidFill>
              </a:rPr>
              <a:t>аналитическая задача</a:t>
            </a:r>
            <a:endParaRPr i="0" sz="1500" u="none" cap="none" strike="noStrike">
              <a:solidFill>
                <a:srgbClr val="003B55"/>
              </a:solidFill>
            </a:endParaRPr>
          </a:p>
        </p:txBody>
      </p:sp>
      <p:sp>
        <p:nvSpPr>
          <p:cNvPr id="3872" name="Google Shape;3872;p17"/>
          <p:cNvSpPr txBox="1"/>
          <p:nvPr>
            <p:ph idx="12" type="sldNum"/>
          </p:nvPr>
        </p:nvSpPr>
        <p:spPr>
          <a:xfrm>
            <a:off x="777331" y="46440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i="0" lang="en" sz="1200" u="none" cap="none" strike="noStrike">
                <a:solidFill>
                  <a:srgbClr val="0B87A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i="0" sz="12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3" name="Google Shape;3873;p17"/>
          <p:cNvSpPr/>
          <p:nvPr/>
        </p:nvSpPr>
        <p:spPr>
          <a:xfrm>
            <a:off x="5708450" y="2120275"/>
            <a:ext cx="1562700" cy="672300"/>
          </a:xfrm>
          <a:prstGeom prst="rect">
            <a:avLst/>
          </a:prstGeom>
          <a:noFill/>
          <a:ln cap="flat" cmpd="sng" w="76200">
            <a:solidFill>
              <a:srgbClr val="0B87A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3B55"/>
                </a:solidFill>
              </a:rPr>
              <a:t>компиляция</a:t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74" name="Google Shape;3874;p17"/>
          <p:cNvSpPr/>
          <p:nvPr/>
        </p:nvSpPr>
        <p:spPr>
          <a:xfrm>
            <a:off x="5669100" y="3007450"/>
            <a:ext cx="1562700" cy="672300"/>
          </a:xfrm>
          <a:prstGeom prst="rect">
            <a:avLst/>
          </a:prstGeom>
          <a:noFill/>
          <a:ln cap="flat" cmpd="sng" w="76200">
            <a:solidFill>
              <a:srgbClr val="0B87A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3B55"/>
                </a:solidFill>
              </a:rPr>
              <a:t>достижение конценсуса</a:t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75" name="Google Shape;3875;p17"/>
          <p:cNvSpPr/>
          <p:nvPr/>
        </p:nvSpPr>
        <p:spPr>
          <a:xfrm>
            <a:off x="5669100" y="3894625"/>
            <a:ext cx="1562700" cy="672300"/>
          </a:xfrm>
          <a:prstGeom prst="rect">
            <a:avLst/>
          </a:prstGeom>
          <a:noFill/>
          <a:ln cap="flat" cmpd="sng" w="76200">
            <a:solidFill>
              <a:srgbClr val="0B87A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>
                <a:solidFill>
                  <a:srgbClr val="003B55"/>
                </a:solidFill>
              </a:rPr>
              <a:t>научное исследование</a:t>
            </a:r>
            <a:endParaRPr i="0" sz="1600" u="none" cap="none" strike="noStrike">
              <a:solidFill>
                <a:srgbClr val="003B55"/>
              </a:solidFill>
            </a:endParaRPr>
          </a:p>
        </p:txBody>
      </p:sp>
      <p:sp>
        <p:nvSpPr>
          <p:cNvPr id="3876" name="Google Shape;3876;p17"/>
          <p:cNvSpPr/>
          <p:nvPr/>
        </p:nvSpPr>
        <p:spPr>
          <a:xfrm>
            <a:off x="3262700" y="2120275"/>
            <a:ext cx="1562700" cy="672300"/>
          </a:xfrm>
          <a:prstGeom prst="rect">
            <a:avLst/>
          </a:prstGeom>
          <a:noFill/>
          <a:ln cap="flat" cmpd="sng" w="76200">
            <a:solidFill>
              <a:srgbClr val="80BF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>
                <a:solidFill>
                  <a:srgbClr val="003B55"/>
                </a:solidFill>
              </a:rPr>
              <a:t>журналистское расследование</a:t>
            </a:r>
            <a:endParaRPr i="0" u="none" cap="none" strike="noStrike">
              <a:solidFill>
                <a:srgbClr val="003B55"/>
              </a:solidFill>
            </a:endParaRPr>
          </a:p>
        </p:txBody>
      </p:sp>
      <p:sp>
        <p:nvSpPr>
          <p:cNvPr id="3877" name="Google Shape;3877;p17"/>
          <p:cNvSpPr/>
          <p:nvPr/>
        </p:nvSpPr>
        <p:spPr>
          <a:xfrm>
            <a:off x="3262700" y="3007450"/>
            <a:ext cx="1562700" cy="672300"/>
          </a:xfrm>
          <a:prstGeom prst="rect">
            <a:avLst/>
          </a:prstGeom>
          <a:noFill/>
          <a:ln cap="flat" cmpd="sng" w="76200">
            <a:solidFill>
              <a:srgbClr val="80BF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>
                <a:solidFill>
                  <a:srgbClr val="003B55"/>
                </a:solidFill>
              </a:rPr>
              <a:t>самопознание</a:t>
            </a:r>
            <a:endParaRPr i="0" sz="1600" u="none" cap="none" strike="noStrike">
              <a:solidFill>
                <a:srgbClr val="003B55"/>
              </a:solidFill>
            </a:endParaRPr>
          </a:p>
        </p:txBody>
      </p:sp>
      <p:sp>
        <p:nvSpPr>
          <p:cNvPr id="3878" name="Google Shape;3878;p17"/>
          <p:cNvSpPr/>
          <p:nvPr/>
        </p:nvSpPr>
        <p:spPr>
          <a:xfrm>
            <a:off x="3262700" y="3894625"/>
            <a:ext cx="1562700" cy="672300"/>
          </a:xfrm>
          <a:prstGeom prst="rect">
            <a:avLst/>
          </a:prstGeom>
          <a:noFill/>
          <a:ln cap="flat" cmpd="sng" w="76200">
            <a:solidFill>
              <a:srgbClr val="80BFB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3B55"/>
                </a:solidFill>
              </a:rPr>
              <a:t>детектив, головоломка</a:t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79" name="Google Shape;3879;p17"/>
          <p:cNvSpPr/>
          <p:nvPr/>
        </p:nvSpPr>
        <p:spPr>
          <a:xfrm>
            <a:off x="816950" y="2120275"/>
            <a:ext cx="1562700" cy="672300"/>
          </a:xfrm>
          <a:prstGeom prst="rect">
            <a:avLst/>
          </a:prstGeom>
          <a:noFill/>
          <a:ln cap="flat" cmpd="sng" w="76200">
            <a:solidFill>
              <a:srgbClr val="D3E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3B55"/>
                </a:solidFill>
              </a:rPr>
              <a:t>творческое задание</a:t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80" name="Google Shape;3880;p17"/>
          <p:cNvSpPr/>
          <p:nvPr/>
        </p:nvSpPr>
        <p:spPr>
          <a:xfrm>
            <a:off x="856300" y="3007450"/>
            <a:ext cx="1562700" cy="672300"/>
          </a:xfrm>
          <a:prstGeom prst="rect">
            <a:avLst/>
          </a:prstGeom>
          <a:noFill/>
          <a:ln cap="flat" cmpd="sng" w="76200">
            <a:solidFill>
              <a:srgbClr val="D3E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3B55"/>
                </a:solidFill>
              </a:rPr>
              <a:t>оценка</a:t>
            </a:r>
            <a:endParaRPr i="0" sz="1800" u="none" cap="none" strike="noStrike">
              <a:solidFill>
                <a:srgbClr val="003B55"/>
              </a:solidFill>
            </a:endParaRPr>
          </a:p>
        </p:txBody>
      </p:sp>
      <p:sp>
        <p:nvSpPr>
          <p:cNvPr id="3881" name="Google Shape;3881;p17"/>
          <p:cNvSpPr/>
          <p:nvPr/>
        </p:nvSpPr>
        <p:spPr>
          <a:xfrm>
            <a:off x="856300" y="3894625"/>
            <a:ext cx="1562700" cy="672300"/>
          </a:xfrm>
          <a:prstGeom prst="rect">
            <a:avLst/>
          </a:prstGeom>
          <a:noFill/>
          <a:ln cap="flat" cmpd="sng" w="76200">
            <a:solidFill>
              <a:srgbClr val="D3E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>
                <a:solidFill>
                  <a:srgbClr val="003B55"/>
                </a:solidFill>
              </a:rPr>
              <a:t>планирование и проектирование </a:t>
            </a:r>
            <a:endParaRPr i="0" u="none" cap="none" strike="noStrike">
              <a:solidFill>
                <a:srgbClr val="003B55"/>
              </a:solidFill>
            </a:endParaRPr>
          </a:p>
        </p:txBody>
      </p:sp>
      <p:sp>
        <p:nvSpPr>
          <p:cNvPr id="3882" name="Google Shape;3882;p17"/>
          <p:cNvSpPr txBox="1"/>
          <p:nvPr/>
        </p:nvSpPr>
        <p:spPr>
          <a:xfrm>
            <a:off x="941900" y="4701300"/>
            <a:ext cx="64827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* Классификация видов заданий для образовательных квестов по Б. Доджу</a:t>
            </a:r>
            <a:endParaRPr>
              <a:solidFill>
                <a:srgbClr val="FFFFFF"/>
              </a:solidFill>
              <a:highlight>
                <a:srgbClr val="01597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6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7" name="Google Shape;38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64725"/>
            <a:ext cx="2304000" cy="227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8" name="Google Shape;3888;p18"/>
          <p:cNvSpPr txBox="1"/>
          <p:nvPr>
            <p:ph idx="4294967295" type="ctrTitle"/>
          </p:nvPr>
        </p:nvSpPr>
        <p:spPr>
          <a:xfrm>
            <a:off x="520875" y="138775"/>
            <a:ext cx="7375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ПРИМЕРЫ РЕАЛИЗАЦИИ ВЕБ-КВЕСТОВ</a:t>
            </a:r>
            <a:endParaRPr i="0" sz="24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9" name="Google Shape;3889;p18"/>
          <p:cNvSpPr txBox="1"/>
          <p:nvPr>
            <p:ph idx="4294967295" type="subTitle"/>
          </p:nvPr>
        </p:nvSpPr>
        <p:spPr>
          <a:xfrm>
            <a:off x="2304000" y="1485074"/>
            <a:ext cx="37314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РЕШАЕМЫЕ ЗАДАЧИ:</a:t>
            </a:r>
            <a:endParaRPr i="0"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0" name="Google Shape;3890;p1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3891" name="Google Shape;3891;p18"/>
          <p:cNvSpPr txBox="1"/>
          <p:nvPr/>
        </p:nvSpPr>
        <p:spPr>
          <a:xfrm>
            <a:off x="1070525" y="585975"/>
            <a:ext cx="5980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Из опыта работы ОГБОУ “Центр образования для детей </a:t>
            </a:r>
            <a:b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</a:b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с особыми образовательными потребностями г. Смоленска”</a:t>
            </a:r>
            <a:endParaRPr>
              <a:solidFill>
                <a:srgbClr val="FFFFFF"/>
              </a:solidFill>
              <a:highlight>
                <a:srgbClr val="01597F"/>
              </a:highlight>
            </a:endParaRPr>
          </a:p>
        </p:txBody>
      </p:sp>
      <p:sp>
        <p:nvSpPr>
          <p:cNvPr id="3892" name="Google Shape;3892;p18"/>
          <p:cNvSpPr txBox="1"/>
          <p:nvPr>
            <p:ph idx="4294967295" type="subTitle"/>
          </p:nvPr>
        </p:nvSpPr>
        <p:spPr>
          <a:xfrm>
            <a:off x="2152025" y="2185775"/>
            <a:ext cx="4899000" cy="24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развитие коммуникативных УУД;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развитие познавательных УУД;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обеспечение формирования умений самостоятельно оценивать и принимать решения;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обеспечение релаксации участников образовательного процесса.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6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19"/>
          <p:cNvSpPr txBox="1"/>
          <p:nvPr>
            <p:ph idx="4294967295" type="ctrTitle"/>
          </p:nvPr>
        </p:nvSpPr>
        <p:spPr>
          <a:xfrm>
            <a:off x="520875" y="138775"/>
            <a:ext cx="7375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ПРИМЕРЫ РЕАЛИЗАЦИИ ВЕБ-КВЕСТОВ</a:t>
            </a:r>
            <a:endParaRPr i="0" sz="24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8" name="Google Shape;3898;p19"/>
          <p:cNvSpPr txBox="1"/>
          <p:nvPr>
            <p:ph idx="4294967295" type="subTitle"/>
          </p:nvPr>
        </p:nvSpPr>
        <p:spPr>
          <a:xfrm>
            <a:off x="136850" y="1271149"/>
            <a:ext cx="37314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КОСМИЧЕСКИЙ КВЕСТ</a:t>
            </a:r>
            <a:endParaRPr i="0"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9" name="Google Shape;3899;p1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3900" name="Google Shape;3900;p19"/>
          <p:cNvSpPr txBox="1"/>
          <p:nvPr/>
        </p:nvSpPr>
        <p:spPr>
          <a:xfrm>
            <a:off x="1070525" y="585975"/>
            <a:ext cx="5980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Из опыта работы ОГБОУ “Центр образования для детей </a:t>
            </a:r>
            <a:b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</a:b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с особыми образовательными потребностями г. Смоленска”</a:t>
            </a:r>
            <a:endParaRPr>
              <a:solidFill>
                <a:srgbClr val="FFFFFF"/>
              </a:solidFill>
              <a:highlight>
                <a:srgbClr val="01597F"/>
              </a:highlight>
            </a:endParaRPr>
          </a:p>
        </p:txBody>
      </p:sp>
      <p:pic>
        <p:nvPicPr>
          <p:cNvPr id="3901" name="Google Shape;39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18" y="1956324"/>
            <a:ext cx="5325707" cy="292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5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20"/>
          <p:cNvSpPr txBox="1"/>
          <p:nvPr>
            <p:ph idx="4294967295" type="ctrTitle"/>
          </p:nvPr>
        </p:nvSpPr>
        <p:spPr>
          <a:xfrm>
            <a:off x="520875" y="138775"/>
            <a:ext cx="7375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ПРИМЕРЫ РЕАЛИЗАЦИИ ВЕБ-КВЕСТОВ</a:t>
            </a:r>
            <a:endParaRPr i="0" sz="24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7" name="Google Shape;3907;p20"/>
          <p:cNvSpPr txBox="1"/>
          <p:nvPr>
            <p:ph idx="4294967295" type="subTitle"/>
          </p:nvPr>
        </p:nvSpPr>
        <p:spPr>
          <a:xfrm>
            <a:off x="136850" y="1271149"/>
            <a:ext cx="37314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КОСМИЧЕСКИЙ КВЕСТ</a:t>
            </a:r>
            <a:endParaRPr i="0"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8" name="Google Shape;3908;p2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3909" name="Google Shape;3909;p20"/>
          <p:cNvSpPr txBox="1"/>
          <p:nvPr/>
        </p:nvSpPr>
        <p:spPr>
          <a:xfrm>
            <a:off x="1070525" y="585975"/>
            <a:ext cx="5980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Из опыта работы ОГБОУ “Центр образования для детей </a:t>
            </a:r>
            <a:b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</a:b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с особыми образовательными потребностями г. Смоленска”</a:t>
            </a:r>
            <a:endParaRPr>
              <a:solidFill>
                <a:srgbClr val="FFFFFF"/>
              </a:solidFill>
              <a:highlight>
                <a:srgbClr val="01597F"/>
              </a:highlight>
            </a:endParaRPr>
          </a:p>
        </p:txBody>
      </p:sp>
      <p:pic>
        <p:nvPicPr>
          <p:cNvPr id="3910" name="Google Shape;39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75" y="1789376"/>
            <a:ext cx="2710435" cy="15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1" name="Google Shape;39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50" y="3354136"/>
            <a:ext cx="2798950" cy="1661864"/>
          </a:xfrm>
          <a:prstGeom prst="rect">
            <a:avLst/>
          </a:prstGeom>
          <a:noFill/>
          <a:ln>
            <a:noFill/>
          </a:ln>
        </p:spPr>
      </p:pic>
      <p:sp>
        <p:nvSpPr>
          <p:cNvPr id="3912" name="Google Shape;3912;p20"/>
          <p:cNvSpPr txBox="1"/>
          <p:nvPr/>
        </p:nvSpPr>
        <p:spPr>
          <a:xfrm>
            <a:off x="3635725" y="1720200"/>
            <a:ext cx="4028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Космический кроссворд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История освоения космоса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Космос в стихах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Расшифруй сигнал с космического корабля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Верно-неверно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Найди соответствие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Ребусы для космонавтов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Космос глазами участников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6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21"/>
          <p:cNvSpPr txBox="1"/>
          <p:nvPr>
            <p:ph idx="4294967295" type="ctrTitle"/>
          </p:nvPr>
        </p:nvSpPr>
        <p:spPr>
          <a:xfrm>
            <a:off x="520875" y="138775"/>
            <a:ext cx="7375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ПРИМЕРЫ РЕАЛИЗАЦИИ ВЕБ-КВЕСТОВ</a:t>
            </a:r>
            <a:endParaRPr i="0" sz="2400" u="none" cap="none" strike="noStrike">
              <a:solidFill>
                <a:srgbClr val="0B87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8" name="Google Shape;3918;p21"/>
          <p:cNvSpPr txBox="1"/>
          <p:nvPr>
            <p:ph idx="4294967295" type="subTitle"/>
          </p:nvPr>
        </p:nvSpPr>
        <p:spPr>
          <a:xfrm>
            <a:off x="136850" y="1271150"/>
            <a:ext cx="69141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ЖИВАЯ КНИГА “КОМПЬЮТЕРНАЯ АЗБУКА”</a:t>
            </a:r>
            <a:endParaRPr i="0" sz="2400" u="none" cap="none" strike="noStrike">
              <a:solidFill>
                <a:srgbClr val="003B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9" name="Google Shape;3919;p2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rPr>
              <a:t>‹#›</a:t>
            </a:fld>
            <a:endParaRPr b="0" i="0" sz="1200" u="none" cap="none" strike="noStrike">
              <a:solidFill>
                <a:srgbClr val="0B87A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  <p:sp>
        <p:nvSpPr>
          <p:cNvPr id="3920" name="Google Shape;3920;p21"/>
          <p:cNvSpPr txBox="1"/>
          <p:nvPr/>
        </p:nvSpPr>
        <p:spPr>
          <a:xfrm>
            <a:off x="1070525" y="585975"/>
            <a:ext cx="5980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Из опыта работы ОГБОУ “Центр образования для детей </a:t>
            </a:r>
            <a:b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</a:br>
            <a:r>
              <a:rPr lang="en">
                <a:solidFill>
                  <a:srgbClr val="FFFFFF"/>
                </a:solidFill>
                <a:highlight>
                  <a:srgbClr val="01597F"/>
                </a:highlight>
              </a:rPr>
              <a:t>с особыми образовательными потребностями г. Смоленска”</a:t>
            </a:r>
            <a:endParaRPr>
              <a:solidFill>
                <a:srgbClr val="FFFFFF"/>
              </a:solidFill>
              <a:highlight>
                <a:srgbClr val="01597F"/>
              </a:highlight>
            </a:endParaRPr>
          </a:p>
        </p:txBody>
      </p:sp>
      <p:pic>
        <p:nvPicPr>
          <p:cNvPr id="3921" name="Google Shape;39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01" y="2065250"/>
            <a:ext cx="3756100" cy="24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2" name="Google Shape;3922;p21"/>
          <p:cNvSpPr/>
          <p:nvPr/>
        </p:nvSpPr>
        <p:spPr>
          <a:xfrm>
            <a:off x="579475" y="1938200"/>
            <a:ext cx="4229151" cy="3171844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3B55"/>
          </a:solidFill>
          <a:ln cap="flat" cmpd="sng" w="9525">
            <a:solidFill>
              <a:srgbClr val="0B87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3" name="Google Shape;3923;p21"/>
          <p:cNvSpPr/>
          <p:nvPr/>
        </p:nvSpPr>
        <p:spPr>
          <a:xfrm>
            <a:off x="4942805" y="3281282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3B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4" name="Google Shape;3924;p21"/>
          <p:cNvSpPr txBox="1"/>
          <p:nvPr/>
        </p:nvSpPr>
        <p:spPr>
          <a:xfrm>
            <a:off x="5334850" y="3239150"/>
            <a:ext cx="3000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http://azbuka.e-school67.ru/</a:t>
            </a:r>
            <a:endParaRPr sz="16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